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3" r:id="rId4"/>
  </p:sldMasterIdLst>
  <p:sldIdLst>
    <p:sldId id="269" r:id="rId5"/>
    <p:sldId id="256" r:id="rId6"/>
    <p:sldId id="257" r:id="rId7"/>
    <p:sldId id="258" r:id="rId8"/>
    <p:sldId id="259" r:id="rId9"/>
    <p:sldId id="260" r:id="rId10"/>
    <p:sldId id="261" r:id="rId11"/>
    <p:sldId id="262" r:id="rId12"/>
    <p:sldId id="264" r:id="rId13"/>
    <p:sldId id="263" r:id="rId14"/>
    <p:sldId id="265" r:id="rId15"/>
    <p:sldId id="267" r:id="rId16"/>
    <p:sldId id="270" r:id="rId17"/>
    <p:sldId id="266" r:id="rId18"/>
    <p:sldId id="268" r:id="rId19"/>
  </p:sldIdLst>
  <p:sldSz cx="12192000" cy="6858000"/>
  <p:notesSz cx="6858000" cy="9144000"/>
  <p:custDataLst>
    <p:tags r:id="rId20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1" d="100"/>
          <a:sy n="71" d="100"/>
        </p:scale>
        <p:origin x="57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tags" Target="tags/tag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261E5-FB1B-41A0-9224-6A4F9808B1A4}" type="datetimeFigureOut">
              <a:rPr lang="en-US" smtClean="0"/>
              <a:t>3/18/2015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4F6B0-EB8C-4405-B338-6680051D16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65351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261E5-FB1B-41A0-9224-6A4F9808B1A4}" type="datetimeFigureOut">
              <a:rPr lang="en-US" smtClean="0"/>
              <a:t>3/18/2015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4F6B0-EB8C-4405-B338-6680051D16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394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261E5-FB1B-41A0-9224-6A4F9808B1A4}" type="datetimeFigureOut">
              <a:rPr lang="en-US" smtClean="0"/>
              <a:t>3/18/2015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4F6B0-EB8C-4405-B338-6680051D1625}" type="slidenum">
              <a:rPr lang="en-US" smtClean="0"/>
              <a:t>‹#›</a:t>
            </a:fld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75359770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261E5-FB1B-41A0-9224-6A4F9808B1A4}" type="datetimeFigureOut">
              <a:rPr lang="en-US" smtClean="0"/>
              <a:t>3/18/2015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4F6B0-EB8C-4405-B338-6680051D16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264368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261E5-FB1B-41A0-9224-6A4F9808B1A4}" type="datetimeFigureOut">
              <a:rPr lang="en-US" smtClean="0"/>
              <a:t>3/18/2015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4F6B0-EB8C-4405-B338-6680051D1625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7274339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261E5-FB1B-41A0-9224-6A4F9808B1A4}" type="datetimeFigureOut">
              <a:rPr lang="en-US" smtClean="0"/>
              <a:t>3/18/2015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4F6B0-EB8C-4405-B338-6680051D16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210106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261E5-FB1B-41A0-9224-6A4F9808B1A4}" type="datetimeFigureOut">
              <a:rPr lang="en-US" smtClean="0"/>
              <a:t>3/18/2015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4F6B0-EB8C-4405-B338-6680051D16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084692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261E5-FB1B-41A0-9224-6A4F9808B1A4}" type="datetimeFigureOut">
              <a:rPr lang="en-US" smtClean="0"/>
              <a:t>3/18/2015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4F6B0-EB8C-4405-B338-6680051D16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27969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261E5-FB1B-41A0-9224-6A4F9808B1A4}" type="datetimeFigureOut">
              <a:rPr lang="en-US" smtClean="0"/>
              <a:t>3/18/2015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4F6B0-EB8C-4405-B338-6680051D16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098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261E5-FB1B-41A0-9224-6A4F9808B1A4}" type="datetimeFigureOut">
              <a:rPr lang="en-US" smtClean="0"/>
              <a:t>3/18/2015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4F6B0-EB8C-4405-B338-6680051D16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8445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261E5-FB1B-41A0-9224-6A4F9808B1A4}" type="datetimeFigureOut">
              <a:rPr lang="en-US" smtClean="0"/>
              <a:t>3/18/2015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4F6B0-EB8C-4405-B338-6680051D16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33722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261E5-FB1B-41A0-9224-6A4F9808B1A4}" type="datetimeFigureOut">
              <a:rPr lang="en-US" smtClean="0"/>
              <a:t>3/18/2015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4F6B0-EB8C-4405-B338-6680051D16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22109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261E5-FB1B-41A0-9224-6A4F9808B1A4}" type="datetimeFigureOut">
              <a:rPr lang="en-US" smtClean="0"/>
              <a:t>3/18/2015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4F6B0-EB8C-4405-B338-6680051D16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18281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261E5-FB1B-41A0-9224-6A4F9808B1A4}" type="datetimeFigureOut">
              <a:rPr lang="en-US" smtClean="0"/>
              <a:t>3/18/2015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4F6B0-EB8C-4405-B338-6680051D16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26395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261E5-FB1B-41A0-9224-6A4F9808B1A4}" type="datetimeFigureOut">
              <a:rPr lang="en-US" smtClean="0"/>
              <a:t>3/18/2015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4F6B0-EB8C-4405-B338-6680051D16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01687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261E5-FB1B-41A0-9224-6A4F9808B1A4}" type="datetimeFigureOut">
              <a:rPr lang="en-US" smtClean="0"/>
              <a:t>3/18/2015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4F6B0-EB8C-4405-B338-6680051D16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9014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F261E5-FB1B-41A0-9224-6A4F9808B1A4}" type="datetimeFigureOut">
              <a:rPr lang="en-US" smtClean="0"/>
              <a:t>3/18/2015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67C4F6B0-EB8C-4405-B338-6680051D16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981130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  <p:sldLayoutId id="2147483725" r:id="rId12"/>
    <p:sldLayoutId id="2147483726" r:id="rId13"/>
    <p:sldLayoutId id="2147483727" r:id="rId14"/>
    <p:sldLayoutId id="2147483728" r:id="rId15"/>
    <p:sldLayoutId id="214748372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b="0" i="0" u="none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renaissance.com/products/star-assessments" TargetMode="External"/><Relationship Id="rId3" Type="http://schemas.openxmlformats.org/officeDocument/2006/relationships/hyperlink" Target="http://www.mindresearch.org/programs/" TargetMode="External"/><Relationship Id="rId7" Type="http://schemas.openxmlformats.org/officeDocument/2006/relationships/hyperlink" Target="http://www.scholastic.com/read180/" TargetMode="External"/><Relationship Id="rId12" Type="http://schemas.openxmlformats.org/officeDocument/2006/relationships/image" Target="../media/image18.png"/><Relationship Id="rId2" Type="http://schemas.openxmlformats.org/officeDocument/2006/relationships/hyperlink" Target="http://www.pearsonschool.com/index.cfm?locator=PSZwZ5&amp;acornRdt=1&amp;DCSext.w_psvaniturl=http%3A%2F%2Fwww%2Epearsonschool%2Ecom%2Fdigits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onenote.com/" TargetMode="External"/><Relationship Id="rId11" Type="http://schemas.openxmlformats.org/officeDocument/2006/relationships/image" Target="../media/image17.png"/><Relationship Id="rId5" Type="http://schemas.openxmlformats.org/officeDocument/2006/relationships/hyperlink" Target="http://www.nearpod.com/" TargetMode="External"/><Relationship Id="rId10" Type="http://schemas.openxmlformats.org/officeDocument/2006/relationships/image" Target="../media/image16.jpeg"/><Relationship Id="rId4" Type="http://schemas.openxmlformats.org/officeDocument/2006/relationships/hyperlink" Target="http://quizlet.com/" TargetMode="External"/><Relationship Id="rId9" Type="http://schemas.openxmlformats.org/officeDocument/2006/relationships/hyperlink" Target="http://www.lanschool.com/" TargetMode="Externa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thegentlemansarmchair.com/wp-content/uploads/2013/09/technology_educatio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1585" y="3267604"/>
            <a:ext cx="4762500" cy="3200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52401" y="405196"/>
            <a:ext cx="10221773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There are 10 types of people in the world: those who understand binary, and those who don't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There's a band called 1023MB. They haven't had any gigs yet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Knock</a:t>
            </a:r>
            <a:r>
              <a:rPr lang="en-US" dirty="0"/>
              <a:t>, knock. Who's </a:t>
            </a:r>
            <a:r>
              <a:rPr lang="en-US" dirty="0" smtClean="0"/>
              <a:t>there?  …very </a:t>
            </a:r>
            <a:r>
              <a:rPr lang="en-US" dirty="0"/>
              <a:t>long </a:t>
            </a:r>
            <a:r>
              <a:rPr lang="en-US" dirty="0" smtClean="0"/>
              <a:t>pause…  Java.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Why do Java developers wear glasses? Because they can't C</a:t>
            </a:r>
            <a:r>
              <a:rPr lang="en-US" dirty="0" smtClean="0"/>
              <a:t>#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1028" name="Picture 4" descr="Apple Humor | And then the teacher said you may take some notes! From Funny Technology - Google+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2842" y="1324504"/>
            <a:ext cx="4819650" cy="5143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86153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devil’s in the details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14475"/>
            <a:ext cx="10515600" cy="512445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Wireless infrastructure</a:t>
            </a:r>
          </a:p>
          <a:p>
            <a:r>
              <a:rPr lang="en-US" dirty="0"/>
              <a:t>Bandwidth</a:t>
            </a:r>
          </a:p>
          <a:p>
            <a:r>
              <a:rPr lang="en-US" dirty="0" smtClean="0"/>
              <a:t>Filter </a:t>
            </a:r>
            <a:r>
              <a:rPr lang="en-US" dirty="0"/>
              <a:t>when students are outside the </a:t>
            </a:r>
            <a:r>
              <a:rPr lang="en-US" dirty="0" smtClean="0"/>
              <a:t>network?</a:t>
            </a:r>
          </a:p>
          <a:p>
            <a:r>
              <a:rPr lang="en-US" dirty="0" smtClean="0"/>
              <a:t>Who is allowed to take them home?</a:t>
            </a:r>
            <a:endParaRPr lang="en-US" dirty="0"/>
          </a:p>
          <a:p>
            <a:r>
              <a:rPr lang="en-US" dirty="0" smtClean="0"/>
              <a:t>Procedures (what to do when)</a:t>
            </a:r>
          </a:p>
          <a:p>
            <a:pPr lvl="1"/>
            <a:r>
              <a:rPr lang="en-US" dirty="0" smtClean="0"/>
              <a:t>Student accidentally breaks the device</a:t>
            </a:r>
          </a:p>
          <a:p>
            <a:pPr lvl="2"/>
            <a:r>
              <a:rPr lang="en-US" dirty="0" smtClean="0"/>
              <a:t>Insurance on devices?</a:t>
            </a:r>
          </a:p>
          <a:p>
            <a:pPr lvl="1"/>
            <a:r>
              <a:rPr lang="en-US" dirty="0" smtClean="0"/>
              <a:t>Student maliciously breaks the device</a:t>
            </a:r>
          </a:p>
          <a:p>
            <a:pPr lvl="1"/>
            <a:r>
              <a:rPr lang="en-US" dirty="0" smtClean="0"/>
              <a:t>Paperwork?</a:t>
            </a:r>
          </a:p>
          <a:p>
            <a:pPr lvl="1"/>
            <a:r>
              <a:rPr lang="en-US" dirty="0" smtClean="0"/>
              <a:t>Collecting fees/money?</a:t>
            </a:r>
          </a:p>
          <a:p>
            <a:r>
              <a:rPr lang="en-US" dirty="0" smtClean="0"/>
              <a:t>AUP revisions?  Any other policies need revisions?</a:t>
            </a:r>
          </a:p>
          <a:p>
            <a:r>
              <a:rPr lang="en-US" dirty="0" smtClean="0"/>
              <a:t>Social media ok?</a:t>
            </a:r>
          </a:p>
          <a:p>
            <a:r>
              <a:rPr lang="en-US" dirty="0" smtClean="0"/>
              <a:t>Games ok?</a:t>
            </a:r>
          </a:p>
          <a:p>
            <a:r>
              <a:rPr lang="en-US" dirty="0" smtClean="0"/>
              <a:t>Communication about initiative</a:t>
            </a:r>
          </a:p>
          <a:p>
            <a:pPr lvl="1"/>
            <a:r>
              <a:rPr lang="en-US" dirty="0"/>
              <a:t>Parents/Guardians/Community </a:t>
            </a:r>
            <a:r>
              <a:rPr lang="en-US" dirty="0" smtClean="0"/>
              <a:t>supportive?</a:t>
            </a:r>
          </a:p>
          <a:p>
            <a:pPr lvl="1"/>
            <a:r>
              <a:rPr lang="en-US" dirty="0" smtClean="0"/>
              <a:t>Teachers/Students supportive?</a:t>
            </a:r>
            <a:endParaRPr lang="en-US" dirty="0"/>
          </a:p>
          <a:p>
            <a:pPr lvl="2"/>
            <a:r>
              <a:rPr lang="en-US" dirty="0"/>
              <a:t>Expectations for teachers (yr. 1, yr. 2, yr. 3, etc.)</a:t>
            </a:r>
          </a:p>
          <a:p>
            <a:r>
              <a:rPr lang="en-US" dirty="0" smtClean="0"/>
              <a:t>Feedback &amp; Support:  Technology </a:t>
            </a:r>
            <a:r>
              <a:rPr lang="en-US" dirty="0"/>
              <a:t>Committee / Coaches / </a:t>
            </a:r>
            <a:r>
              <a:rPr lang="en-US" dirty="0" smtClean="0"/>
              <a:t>Leaders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3753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It keeps on going and going and going…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2160589"/>
            <a:ext cx="4187274" cy="3880773"/>
          </a:xfrm>
        </p:spPr>
        <p:txBody>
          <a:bodyPr>
            <a:normAutofit/>
          </a:bodyPr>
          <a:lstStyle/>
          <a:p>
            <a:r>
              <a:rPr lang="en-US" dirty="0" smtClean="0"/>
              <a:t>Professional Development </a:t>
            </a:r>
          </a:p>
          <a:p>
            <a:pPr lvl="1"/>
            <a:r>
              <a:rPr lang="en-US" dirty="0" smtClean="0"/>
              <a:t>Peer led</a:t>
            </a:r>
          </a:p>
          <a:p>
            <a:pPr lvl="1"/>
            <a:r>
              <a:rPr lang="en-US" dirty="0" smtClean="0"/>
              <a:t>Differentiated</a:t>
            </a:r>
          </a:p>
          <a:p>
            <a:pPr lvl="1"/>
            <a:endParaRPr lang="en-US" dirty="0"/>
          </a:p>
          <a:p>
            <a:r>
              <a:rPr lang="en-US" dirty="0" smtClean="0"/>
              <a:t>Next Steps</a:t>
            </a:r>
          </a:p>
          <a:p>
            <a:pPr lvl="1"/>
            <a:r>
              <a:rPr lang="en-US" dirty="0" smtClean="0"/>
              <a:t>Clear expectations for integration</a:t>
            </a:r>
          </a:p>
          <a:p>
            <a:pPr lvl="1"/>
            <a:r>
              <a:rPr lang="en-US" dirty="0" smtClean="0"/>
              <a:t>SAMR model</a:t>
            </a:r>
          </a:p>
          <a:p>
            <a:pPr lvl="1"/>
            <a:r>
              <a:rPr lang="en-US" dirty="0" smtClean="0"/>
              <a:t>TPACK</a:t>
            </a:r>
          </a:p>
          <a:p>
            <a:pPr lvl="1"/>
            <a:r>
              <a:rPr lang="en-US" dirty="0" smtClean="0"/>
              <a:t>Hybrid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75668" y="1771587"/>
            <a:ext cx="6410325" cy="4269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5876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is it going right now?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2160589"/>
            <a:ext cx="8596668" cy="4130144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Procedures more firm</a:t>
            </a:r>
          </a:p>
          <a:p>
            <a:pPr lvl="1"/>
            <a:r>
              <a:rPr lang="en-US" dirty="0" smtClean="0"/>
              <a:t>Paperwork</a:t>
            </a:r>
          </a:p>
          <a:p>
            <a:pPr lvl="1"/>
            <a:r>
              <a:rPr lang="en-US" dirty="0" smtClean="0"/>
              <a:t>What to do if issue</a:t>
            </a:r>
          </a:p>
          <a:p>
            <a:pPr lvl="1"/>
            <a:r>
              <a:rPr lang="en-US" dirty="0" smtClean="0"/>
              <a:t>Student enrolls – Student leaves</a:t>
            </a:r>
          </a:p>
          <a:p>
            <a:pPr lvl="1"/>
            <a:r>
              <a:rPr lang="en-US" dirty="0" smtClean="0"/>
              <a:t>Tech fee</a:t>
            </a:r>
          </a:p>
          <a:p>
            <a:r>
              <a:rPr lang="en-US" dirty="0" smtClean="0"/>
              <a:t>Reliability at a relatively high level</a:t>
            </a:r>
          </a:p>
          <a:p>
            <a:r>
              <a:rPr lang="en-US" dirty="0" smtClean="0"/>
              <a:t>Current frustrations</a:t>
            </a:r>
          </a:p>
          <a:p>
            <a:pPr lvl="1"/>
            <a:r>
              <a:rPr lang="en-US" dirty="0" smtClean="0"/>
              <a:t>Specific software glitches</a:t>
            </a:r>
          </a:p>
          <a:p>
            <a:pPr lvl="1"/>
            <a:r>
              <a:rPr lang="en-US" dirty="0" smtClean="0"/>
              <a:t>Deployment of apps</a:t>
            </a:r>
          </a:p>
          <a:p>
            <a:r>
              <a:rPr lang="en-US" dirty="0" smtClean="0"/>
              <a:t>Teachers at varying levels</a:t>
            </a:r>
          </a:p>
          <a:p>
            <a:pPr lvl="1"/>
            <a:r>
              <a:rPr lang="en-US" dirty="0"/>
              <a:t>N</a:t>
            </a:r>
            <a:r>
              <a:rPr lang="en-US" dirty="0" smtClean="0"/>
              <a:t>eed differentiated PD and “in house” experts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81925" y="882650"/>
            <a:ext cx="3333750" cy="20955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72842" y="3327304"/>
            <a:ext cx="4746625" cy="319361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825884" y="5981862"/>
            <a:ext cx="1240540" cy="830997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/>
              <a:t>NO!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17147522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599"/>
            <a:ext cx="8596668" cy="1337733"/>
          </a:xfrm>
        </p:spPr>
        <p:txBody>
          <a:bodyPr/>
          <a:lstStyle/>
          <a:p>
            <a:r>
              <a:rPr lang="en-US" dirty="0" smtClean="0"/>
              <a:t>Headed in the right direction </a:t>
            </a:r>
            <a:br>
              <a:rPr lang="en-US" dirty="0" smtClean="0"/>
            </a:br>
            <a:r>
              <a:rPr lang="en-US" dirty="0" smtClean="0"/>
              <a:t>	</a:t>
            </a:r>
            <a:r>
              <a:rPr lang="en-US" sz="2800" i="1" dirty="0" smtClean="0"/>
              <a:t>Examples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947332"/>
            <a:ext cx="5110818" cy="4736931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DIGITS math</a:t>
            </a:r>
          </a:p>
          <a:p>
            <a:pPr lvl="1"/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www.pearsonschool.com/index.cfm?locator=PSZwZ5&amp;acornRdt=1&amp;DCSext.w_psvaniturl=http%253A%252F%252Fwww%252Epearsonschool%252Ecom%252Fdigits</a:t>
            </a:r>
            <a:endParaRPr lang="en-US" dirty="0" smtClean="0"/>
          </a:p>
          <a:p>
            <a:r>
              <a:rPr lang="en-US" dirty="0" smtClean="0"/>
              <a:t>ST Math</a:t>
            </a:r>
          </a:p>
          <a:p>
            <a:pPr lvl="1"/>
            <a:r>
              <a:rPr lang="en-US" dirty="0">
                <a:hlinkClick r:id="rId3"/>
              </a:rPr>
              <a:t>http://www.mindresearch.org/programs</a:t>
            </a:r>
            <a:r>
              <a:rPr lang="en-US" dirty="0" smtClean="0">
                <a:hlinkClick r:id="rId3"/>
              </a:rPr>
              <a:t>/</a:t>
            </a:r>
            <a:endParaRPr lang="en-US" dirty="0" smtClean="0"/>
          </a:p>
          <a:p>
            <a:r>
              <a:rPr lang="en-US" dirty="0" err="1" smtClean="0"/>
              <a:t>Quizlet</a:t>
            </a:r>
            <a:endParaRPr lang="en-US" dirty="0" smtClean="0"/>
          </a:p>
          <a:p>
            <a:pPr lvl="1"/>
            <a:r>
              <a:rPr lang="en-US" dirty="0">
                <a:hlinkClick r:id="rId4"/>
              </a:rPr>
              <a:t>http://quizlet.com</a:t>
            </a:r>
            <a:r>
              <a:rPr lang="en-US" dirty="0" smtClean="0">
                <a:hlinkClick r:id="rId4"/>
              </a:rPr>
              <a:t>/</a:t>
            </a:r>
            <a:endParaRPr lang="en-US" dirty="0" smtClean="0"/>
          </a:p>
          <a:p>
            <a:r>
              <a:rPr lang="en-US" dirty="0" smtClean="0"/>
              <a:t>Nearpod</a:t>
            </a:r>
          </a:p>
          <a:p>
            <a:pPr lvl="1"/>
            <a:r>
              <a:rPr lang="en-US" dirty="0">
                <a:hlinkClick r:id="rId5"/>
              </a:rPr>
              <a:t>http://www.nearpod.com</a:t>
            </a:r>
            <a:r>
              <a:rPr lang="en-US" dirty="0" smtClean="0">
                <a:hlinkClick r:id="rId5"/>
              </a:rPr>
              <a:t>/</a:t>
            </a:r>
            <a:endParaRPr lang="en-US" dirty="0" smtClean="0"/>
          </a:p>
          <a:p>
            <a:r>
              <a:rPr lang="en-US" dirty="0" smtClean="0"/>
              <a:t>OneNote</a:t>
            </a:r>
          </a:p>
          <a:p>
            <a:pPr lvl="1"/>
            <a:r>
              <a:rPr lang="en-US" dirty="0">
                <a:hlinkClick r:id="rId6"/>
              </a:rPr>
              <a:t>http://www.onenote.com</a:t>
            </a:r>
            <a:r>
              <a:rPr lang="en-US" dirty="0" smtClean="0">
                <a:hlinkClick r:id="rId6"/>
              </a:rPr>
              <a:t>/</a:t>
            </a:r>
            <a:r>
              <a:rPr lang="en-US" dirty="0" smtClean="0"/>
              <a:t> </a:t>
            </a:r>
          </a:p>
          <a:p>
            <a:r>
              <a:rPr lang="en-US" dirty="0" smtClean="0"/>
              <a:t>Digital Curriculum/Digital Textbooks (BHASD created)/eBooks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6307113" y="1947332"/>
            <a:ext cx="5110818" cy="47369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Read 180</a:t>
            </a:r>
          </a:p>
          <a:p>
            <a:pPr lvl="1"/>
            <a:r>
              <a:rPr lang="en-US" dirty="0">
                <a:hlinkClick r:id="rId7"/>
              </a:rPr>
              <a:t>http://www.scholastic.com/read180</a:t>
            </a:r>
            <a:r>
              <a:rPr lang="en-US" dirty="0" smtClean="0">
                <a:hlinkClick r:id="rId7"/>
              </a:rPr>
              <a:t>/</a:t>
            </a:r>
            <a:endParaRPr lang="en-US" dirty="0" smtClean="0"/>
          </a:p>
          <a:p>
            <a:r>
              <a:rPr lang="en-US" dirty="0" smtClean="0"/>
              <a:t>Art Department</a:t>
            </a:r>
          </a:p>
          <a:p>
            <a:pPr lvl="1"/>
            <a:r>
              <a:rPr lang="en-US" dirty="0" smtClean="0"/>
              <a:t>Digital Inking/Digital Sculpture (3D printing)/Graphic Design</a:t>
            </a:r>
          </a:p>
          <a:p>
            <a:r>
              <a:rPr lang="en-US" dirty="0" smtClean="0"/>
              <a:t>Classroom Diagnostic Tools (CDTs)</a:t>
            </a:r>
          </a:p>
          <a:p>
            <a:r>
              <a:rPr lang="en-US" dirty="0" smtClean="0"/>
              <a:t>STAR</a:t>
            </a:r>
          </a:p>
          <a:p>
            <a:pPr lvl="1"/>
            <a:r>
              <a:rPr lang="en-US" dirty="0">
                <a:hlinkClick r:id="rId8"/>
              </a:rPr>
              <a:t>http://</a:t>
            </a:r>
            <a:r>
              <a:rPr lang="en-US" dirty="0" smtClean="0">
                <a:hlinkClick r:id="rId8"/>
              </a:rPr>
              <a:t>www.renaissance.com/products/star-assessments</a:t>
            </a:r>
            <a:r>
              <a:rPr lang="en-US" dirty="0" smtClean="0"/>
              <a:t> </a:t>
            </a:r>
          </a:p>
          <a:p>
            <a:r>
              <a:rPr lang="en-US" dirty="0" smtClean="0"/>
              <a:t>Teacher Pages </a:t>
            </a:r>
          </a:p>
          <a:p>
            <a:r>
              <a:rPr lang="en-US" dirty="0" err="1" smtClean="0"/>
              <a:t>LanSchool</a:t>
            </a:r>
            <a:endParaRPr lang="en-US" dirty="0" smtClean="0"/>
          </a:p>
          <a:p>
            <a:pPr lvl="1"/>
            <a:r>
              <a:rPr lang="en-US" dirty="0">
                <a:hlinkClick r:id="rId9"/>
              </a:rPr>
              <a:t>http://www.lanschool.com</a:t>
            </a:r>
            <a:r>
              <a:rPr lang="en-US" dirty="0" smtClean="0">
                <a:hlinkClick r:id="rId9"/>
              </a:rPr>
              <a:t>/</a:t>
            </a:r>
            <a:r>
              <a:rPr lang="en-US" dirty="0" smtClean="0"/>
              <a:t> </a:t>
            </a:r>
          </a:p>
        </p:txBody>
      </p:sp>
      <p:pic>
        <p:nvPicPr>
          <p:cNvPr id="5" name="Picture 8" descr="10487474_870326456312289_2938897904309005718_n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92962" y="97536"/>
            <a:ext cx="2304549" cy="21677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9" descr="https://intenseworldblog.files.wordpress.com/2014/01/underground-men-title-page.gif?w=615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45538" y="97536"/>
            <a:ext cx="1443854" cy="21677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://www.mindresearch.org/i/icon-jiji.pn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436" y="3285065"/>
            <a:ext cx="520898" cy="5708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15874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Reflection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Thrilled to be able to provide all of these resources for our students and staff.</a:t>
            </a:r>
          </a:p>
          <a:p>
            <a:r>
              <a:rPr lang="en-US" dirty="0" smtClean="0"/>
              <a:t>Many teachers taking off and doing incredible things.</a:t>
            </a:r>
          </a:p>
          <a:p>
            <a:r>
              <a:rPr lang="en-US" dirty="0" smtClean="0"/>
              <a:t>Still need to develop skills.  </a:t>
            </a:r>
            <a:r>
              <a:rPr lang="en-US" dirty="0" smtClean="0">
                <a:sym typeface="Wingdings" panose="05000000000000000000" pitchFamily="2" charset="2"/>
              </a:rPr>
              <a:t> This will never stop</a:t>
            </a:r>
            <a:r>
              <a:rPr lang="en-US" dirty="0" smtClean="0"/>
              <a:t>.</a:t>
            </a:r>
          </a:p>
          <a:p>
            <a:r>
              <a:rPr lang="en-US" dirty="0" smtClean="0"/>
              <a:t>In a perfect world, if I were to do it all over again, I would have delayed the rollout one more year to get more teacher buy-in and professional development… but at some point you just need to jump.</a:t>
            </a:r>
          </a:p>
          <a:p>
            <a:pPr lvl="1"/>
            <a:r>
              <a:rPr lang="en-US" dirty="0" smtClean="0"/>
              <a:t>Even with the best laid plans, there will be bumps and bruises.</a:t>
            </a:r>
          </a:p>
          <a:p>
            <a:pPr lvl="1"/>
            <a:r>
              <a:rPr lang="en-US" dirty="0" smtClean="0"/>
              <a:t>Is it worth it?  ABSOLUTELY!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9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</a:t>
            </a:r>
            <a:endParaRPr lang="en-US" dirty="0"/>
          </a:p>
        </p:txBody>
      </p:sp>
      <p:pic>
        <p:nvPicPr>
          <p:cNvPr id="2054" name="Picture 6" descr="http://www.clipartbest.com/cliparts/xig/Kok/xigKokxjT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4889" y="1930400"/>
            <a:ext cx="3181557" cy="4181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1332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1295400"/>
            <a:ext cx="7766936" cy="2755436"/>
          </a:xfrm>
        </p:spPr>
        <p:txBody>
          <a:bodyPr/>
          <a:lstStyle/>
          <a:p>
            <a:pPr algn="ctr"/>
            <a:r>
              <a:rPr lang="en-US" dirty="0" smtClean="0"/>
              <a:t>The BHASD Tech Story</a:t>
            </a:r>
            <a:br>
              <a:rPr lang="en-US" dirty="0" smtClean="0"/>
            </a:br>
            <a:r>
              <a:rPr lang="en-US" sz="2800" dirty="0" smtClean="0">
                <a:solidFill>
                  <a:schemeClr val="tx1">
                    <a:lumMod val="85000"/>
                  </a:schemeClr>
                </a:solidFill>
                <a:latin typeface="Maiandra GD" panose="020E0502030308020204" pitchFamily="34" charset="0"/>
              </a:rPr>
              <a:t>How did we get here?</a:t>
            </a:r>
            <a:br>
              <a:rPr lang="en-US" sz="2800" dirty="0" smtClean="0">
                <a:solidFill>
                  <a:schemeClr val="tx1">
                    <a:lumMod val="85000"/>
                  </a:schemeClr>
                </a:solidFill>
                <a:latin typeface="Maiandra GD" panose="020E0502030308020204" pitchFamily="34" charset="0"/>
              </a:rPr>
            </a:br>
            <a:r>
              <a:rPr lang="en-US" sz="2800" dirty="0" smtClean="0">
                <a:solidFill>
                  <a:schemeClr val="tx1">
                    <a:lumMod val="85000"/>
                  </a:schemeClr>
                </a:solidFill>
                <a:latin typeface="Maiandra GD" panose="020E0502030308020204" pitchFamily="34" charset="0"/>
              </a:rPr>
              <a:t>Where are we now?</a:t>
            </a:r>
            <a:br>
              <a:rPr lang="en-US" sz="2800" dirty="0" smtClean="0">
                <a:solidFill>
                  <a:schemeClr val="tx1">
                    <a:lumMod val="85000"/>
                  </a:schemeClr>
                </a:solidFill>
                <a:latin typeface="Maiandra GD" panose="020E0502030308020204" pitchFamily="34" charset="0"/>
              </a:rPr>
            </a:br>
            <a:r>
              <a:rPr lang="en-US" sz="2800" dirty="0" smtClean="0">
                <a:solidFill>
                  <a:schemeClr val="tx1">
                    <a:lumMod val="85000"/>
                  </a:schemeClr>
                </a:solidFill>
                <a:latin typeface="Maiandra GD" panose="020E0502030308020204" pitchFamily="34" charset="0"/>
              </a:rPr>
              <a:t>Are we there yet?</a:t>
            </a:r>
            <a:endParaRPr lang="en-US" sz="2800" dirty="0">
              <a:solidFill>
                <a:schemeClr val="tx1">
                  <a:lumMod val="85000"/>
                </a:schemeClr>
              </a:solidFill>
              <a:latin typeface="Maiandra GD" panose="020E0502030308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453466"/>
            <a:ext cx="9144000" cy="1464733"/>
          </a:xfrm>
        </p:spPr>
        <p:txBody>
          <a:bodyPr/>
          <a:lstStyle/>
          <a:p>
            <a:pPr algn="r"/>
            <a:r>
              <a:rPr lang="en-US" sz="2800" dirty="0" smtClean="0"/>
              <a:t>Tom Voelker</a:t>
            </a:r>
          </a:p>
          <a:p>
            <a:pPr algn="r"/>
            <a:r>
              <a:rPr lang="en-US" sz="1800" dirty="0" smtClean="0"/>
              <a:t>Brandywine Heights Area School District</a:t>
            </a:r>
          </a:p>
          <a:p>
            <a:pPr algn="r"/>
            <a:r>
              <a:rPr lang="en-US" sz="1800" dirty="0" smtClean="0"/>
              <a:t>Director of Curriculum, Instruction, &amp; Technology</a:t>
            </a:r>
            <a:endParaRPr lang="en-US" sz="1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7067" y="4653121"/>
            <a:ext cx="1076960" cy="10654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8639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BHASD History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BHASD technology infrastructure needed improvement</a:t>
            </a:r>
          </a:p>
          <a:p>
            <a:pPr lvl="1"/>
            <a:r>
              <a:rPr lang="en-US" dirty="0" smtClean="0"/>
              <a:t>Spring/Summer 2012 – Technology Department outsourced to Higher Information Group (HIG)</a:t>
            </a:r>
          </a:p>
          <a:p>
            <a:pPr lvl="2"/>
            <a:r>
              <a:rPr lang="en-US" dirty="0" smtClean="0"/>
              <a:t>Former Dir. of Tech shifted to Dir. of Food Services</a:t>
            </a:r>
          </a:p>
          <a:p>
            <a:pPr lvl="2"/>
            <a:r>
              <a:rPr lang="en-US" dirty="0" smtClean="0"/>
              <a:t>2 BHASD technicians shifted to HIG employees</a:t>
            </a:r>
          </a:p>
          <a:p>
            <a:pPr lvl="2"/>
            <a:r>
              <a:rPr lang="en-US" dirty="0" smtClean="0"/>
              <a:t>Overhauled the entire network</a:t>
            </a:r>
          </a:p>
          <a:p>
            <a:pPr lvl="1"/>
            <a:r>
              <a:rPr lang="en-US" dirty="0" smtClean="0"/>
              <a:t>End of Summer 2012 – Tom Voelker hired as ES/IS Asst. Principal &amp; Dir. of Technology</a:t>
            </a:r>
          </a:p>
          <a:p>
            <a:pPr lvl="2"/>
            <a:r>
              <a:rPr lang="en-US" dirty="0" smtClean="0"/>
              <a:t>Needed to completely restructure technology dept. as nothing from before was in place</a:t>
            </a:r>
          </a:p>
          <a:p>
            <a:pPr lvl="3"/>
            <a:r>
              <a:rPr lang="en-US" dirty="0" smtClean="0"/>
              <a:t>New technicians, new director, new equipment, etc.</a:t>
            </a:r>
          </a:p>
          <a:p>
            <a:pPr lvl="3"/>
            <a:r>
              <a:rPr lang="en-US" dirty="0"/>
              <a:t>Budget overhaul needed </a:t>
            </a:r>
            <a:r>
              <a:rPr lang="en-US" dirty="0" smtClean="0"/>
              <a:t>(due in Dec.)</a:t>
            </a:r>
            <a:endParaRPr lang="en-US" dirty="0"/>
          </a:p>
          <a:p>
            <a:pPr lvl="3"/>
            <a:r>
              <a:rPr lang="en-US" dirty="0" smtClean="0"/>
              <a:t>No accurate inventory</a:t>
            </a:r>
          </a:p>
          <a:p>
            <a:pPr lvl="3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2348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Where to begin?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Before I could work on a budget, I needed to know what we had.</a:t>
            </a:r>
          </a:p>
          <a:p>
            <a:pPr lvl="1"/>
            <a:r>
              <a:rPr lang="en-US" dirty="0" smtClean="0"/>
              <a:t>Age</a:t>
            </a:r>
          </a:p>
          <a:p>
            <a:pPr lvl="1"/>
            <a:r>
              <a:rPr lang="en-US" dirty="0" smtClean="0"/>
              <a:t>Quantity</a:t>
            </a:r>
          </a:p>
          <a:p>
            <a:pPr lvl="1"/>
            <a:r>
              <a:rPr lang="en-US" dirty="0" smtClean="0"/>
              <a:t>Quality</a:t>
            </a:r>
          </a:p>
          <a:p>
            <a:pPr lvl="1"/>
            <a:r>
              <a:rPr lang="en-US" dirty="0" smtClean="0"/>
              <a:t>Life expectancy </a:t>
            </a:r>
          </a:p>
          <a:p>
            <a:pPr lvl="1"/>
            <a:r>
              <a:rPr lang="en-US" dirty="0" smtClean="0"/>
              <a:t>Etc.</a:t>
            </a:r>
          </a:p>
          <a:p>
            <a:r>
              <a:rPr lang="en-US" dirty="0" smtClean="0"/>
              <a:t>We had more equipment than I originally realized, but much was at, or past the end of its life expectancy.</a:t>
            </a:r>
          </a:p>
        </p:txBody>
      </p:sp>
    </p:spTree>
    <p:extLst>
      <p:ext uri="{BB962C8B-B14F-4D97-AF65-F5344CB8AC3E}">
        <p14:creationId xmlns:p14="http://schemas.microsoft.com/office/powerpoint/2010/main" val="2110138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to do?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Sat with Superintendent and Director of C &amp; I to discuss options.</a:t>
            </a:r>
          </a:p>
          <a:p>
            <a:pPr lvl="1"/>
            <a:r>
              <a:rPr lang="en-US" dirty="0" smtClean="0"/>
              <a:t>Large amount of tech to be purchased</a:t>
            </a:r>
          </a:p>
          <a:p>
            <a:pPr lvl="2"/>
            <a:r>
              <a:rPr lang="en-US" dirty="0" smtClean="0"/>
              <a:t>Do we purchase or lease?</a:t>
            </a:r>
          </a:p>
          <a:p>
            <a:pPr lvl="1"/>
            <a:r>
              <a:rPr lang="en-US" dirty="0" smtClean="0"/>
              <a:t>What types of devices are we looking for?</a:t>
            </a:r>
          </a:p>
          <a:p>
            <a:pPr lvl="2"/>
            <a:r>
              <a:rPr lang="en-US" dirty="0" smtClean="0"/>
              <a:t>Desktops for classrooms/labs?</a:t>
            </a:r>
          </a:p>
          <a:p>
            <a:pPr lvl="2"/>
            <a:r>
              <a:rPr lang="en-US" dirty="0" smtClean="0"/>
              <a:t>Laptop carts for general use?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WHAT DO WE WANT TO BE ABLE TO DO?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39125" y="609600"/>
            <a:ext cx="3342365" cy="22082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7003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Vision, Mission, Goals – Oh my!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Much time was spent thinking about what we wanted to accomplish.</a:t>
            </a:r>
          </a:p>
          <a:p>
            <a:pPr lvl="1"/>
            <a:r>
              <a:rPr lang="en-US" dirty="0" smtClean="0"/>
              <a:t>“21</a:t>
            </a:r>
            <a:r>
              <a:rPr lang="en-US" baseline="30000" dirty="0" smtClean="0"/>
              <a:t>st</a:t>
            </a:r>
            <a:r>
              <a:rPr lang="en-US" dirty="0" smtClean="0"/>
              <a:t> Century Skills” for students</a:t>
            </a:r>
          </a:p>
          <a:p>
            <a:pPr lvl="1"/>
            <a:r>
              <a:rPr lang="en-US" dirty="0" smtClean="0"/>
              <a:t>High Student Engagement</a:t>
            </a:r>
          </a:p>
          <a:p>
            <a:pPr lvl="1"/>
            <a:r>
              <a:rPr lang="en-US" dirty="0" smtClean="0"/>
              <a:t>Item Analysis</a:t>
            </a:r>
          </a:p>
          <a:p>
            <a:pPr lvl="1"/>
            <a:r>
              <a:rPr lang="en-US" dirty="0" smtClean="0"/>
              <a:t>Data Driven Decisions</a:t>
            </a:r>
          </a:p>
          <a:p>
            <a:pPr lvl="1"/>
            <a:r>
              <a:rPr lang="en-US" dirty="0" smtClean="0"/>
              <a:t>Individualized Instruction</a:t>
            </a:r>
          </a:p>
          <a:p>
            <a:pPr lvl="1"/>
            <a:r>
              <a:rPr lang="en-US" dirty="0" smtClean="0"/>
              <a:t>Hybrid Learning</a:t>
            </a:r>
          </a:p>
          <a:p>
            <a:pPr lvl="1"/>
            <a:r>
              <a:rPr lang="en-US" dirty="0" smtClean="0"/>
              <a:t>Cross-Curricular Technology Integration</a:t>
            </a:r>
          </a:p>
          <a:p>
            <a:pPr lvl="1"/>
            <a:r>
              <a:rPr lang="en-US" b="1" i="1" u="sng" dirty="0" smtClean="0"/>
              <a:t>Wireless Connectivity for All</a:t>
            </a:r>
          </a:p>
          <a:p>
            <a:r>
              <a:rPr lang="en-US" dirty="0" smtClean="0"/>
              <a:t>Research/Conferences/Lectures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048202" y="2669814"/>
            <a:ext cx="2333798" cy="2862322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b="1" dirty="0"/>
              <a:t>Learning Skills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200" dirty="0"/>
              <a:t>Critical Thinking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200" dirty="0"/>
              <a:t>Creative Thinking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200" dirty="0"/>
              <a:t>Collaborating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200" dirty="0"/>
              <a:t>Communicating</a:t>
            </a:r>
          </a:p>
          <a:p>
            <a:r>
              <a:rPr lang="en-US" sz="1200" b="1" dirty="0"/>
              <a:t>Literacy Skills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200" dirty="0"/>
              <a:t>Information Literacy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200" dirty="0"/>
              <a:t>Media Literacy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200" dirty="0"/>
              <a:t>Technology Literacy</a:t>
            </a:r>
          </a:p>
          <a:p>
            <a:r>
              <a:rPr lang="en-US" sz="1200" b="1" dirty="0"/>
              <a:t>Life Skills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200" dirty="0"/>
              <a:t>Flexibility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200" dirty="0"/>
              <a:t>Initiative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200" dirty="0"/>
              <a:t>Social Skills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200" dirty="0"/>
              <a:t>Productivity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200" dirty="0"/>
              <a:t>Leadership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9000067" y="1100154"/>
            <a:ext cx="2573867" cy="1569660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What is missing from this list?</a:t>
            </a:r>
            <a:endParaRPr lang="en-US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9000067" y="3016009"/>
            <a:ext cx="2379133" cy="1200329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Higher scores on standardized assessments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4518212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Clarity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2160589"/>
            <a:ext cx="5142441" cy="4138611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After enough conferences to last a lifetime, we knew we wanted to accomplish the following:</a:t>
            </a:r>
          </a:p>
          <a:p>
            <a:pPr lvl="1"/>
            <a:r>
              <a:rPr lang="en-US" dirty="0" smtClean="0"/>
              <a:t>High Curriculum Engagement</a:t>
            </a:r>
          </a:p>
          <a:p>
            <a:pPr lvl="1"/>
            <a:r>
              <a:rPr lang="en-US" dirty="0" smtClean="0"/>
              <a:t>Individualize Instruction</a:t>
            </a:r>
          </a:p>
          <a:p>
            <a:pPr lvl="1"/>
            <a:endParaRPr lang="en-US" dirty="0"/>
          </a:p>
          <a:p>
            <a:r>
              <a:rPr lang="en-US" dirty="0" smtClean="0"/>
              <a:t>To accomplish this, we knew a 1:1 environment was the best path forward.</a:t>
            </a:r>
          </a:p>
          <a:p>
            <a:endParaRPr lang="en-US" dirty="0"/>
          </a:p>
          <a:p>
            <a:r>
              <a:rPr lang="en-US" dirty="0"/>
              <a:t>We realized that if we didn’t replace desktop labs and leased equipment (in combination of savings from outsourcing technicians), we could afford </a:t>
            </a:r>
            <a:r>
              <a:rPr lang="en-US" dirty="0" smtClean="0"/>
              <a:t>to make a 1:1 environment a reality.</a:t>
            </a:r>
            <a:endParaRPr lang="en-US" dirty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29325" y="1558925"/>
            <a:ext cx="5804141" cy="3997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9989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Decision Time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Type of device</a:t>
            </a:r>
          </a:p>
          <a:p>
            <a:pPr lvl="1"/>
            <a:r>
              <a:rPr lang="en-US" dirty="0" smtClean="0"/>
              <a:t>Tablet, Laptop, Desktop, Hybrid</a:t>
            </a:r>
          </a:p>
          <a:p>
            <a:r>
              <a:rPr lang="en-US" dirty="0" smtClean="0"/>
              <a:t>Apple vs Android vs Chromebook vs Windows</a:t>
            </a:r>
          </a:p>
          <a:p>
            <a:pPr lvl="1"/>
            <a:r>
              <a:rPr lang="en-US" dirty="0" smtClean="0"/>
              <a:t>Apple – Love the devices, everyone would be excited, but too expensive</a:t>
            </a:r>
          </a:p>
          <a:p>
            <a:pPr lvl="1"/>
            <a:r>
              <a:rPr lang="en-US" dirty="0" smtClean="0"/>
              <a:t>Android – Not compatible with enough</a:t>
            </a:r>
          </a:p>
          <a:p>
            <a:pPr lvl="1"/>
            <a:r>
              <a:rPr lang="en-US" dirty="0" smtClean="0"/>
              <a:t>Chromebook – Loved the price point, easy to manage, but couldn’t install software – would have had to give up too much</a:t>
            </a:r>
          </a:p>
          <a:p>
            <a:pPr lvl="1"/>
            <a:r>
              <a:rPr lang="en-US" dirty="0" smtClean="0"/>
              <a:t>Windows – Good price point, able to be managed (by IT), fit within current environment</a:t>
            </a:r>
            <a:endParaRPr lang="en-US" dirty="0"/>
          </a:p>
          <a:p>
            <a:r>
              <a:rPr lang="en-US" dirty="0" smtClean="0"/>
              <a:t>We chose to move forward with Windows devices.</a:t>
            </a:r>
          </a:p>
        </p:txBody>
      </p:sp>
      <p:pic>
        <p:nvPicPr>
          <p:cNvPr id="3076" name="Picture 4" descr="http://upload.wikimedia.org/wikipedia/commons/thumb/d/d7/Android_robot.svg/511px-Android_robot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7288" y="1049340"/>
            <a:ext cx="1014015" cy="1190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://cdn1.scringo.com/resources/v1/appl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10025" y="789782"/>
            <a:ext cx="1519236" cy="15192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http://d70avepyom1pv.cloudfront.net/wp-content/uploads/2014/03/chrome-logo-transparent-background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05664" y="976314"/>
            <a:ext cx="1336675" cy="1336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http://fc09.deviantart.net/fs70/i/2011/251/e/4/microsoft_windows_logo_3000px_by_davidm147-d3hax3m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3203" y="792513"/>
            <a:ext cx="1609724" cy="14205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71005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Equipment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All Teachers K-8 = Lenovo Twist</a:t>
            </a:r>
          </a:p>
          <a:p>
            <a:r>
              <a:rPr lang="en-US" dirty="0" smtClean="0"/>
              <a:t>All Teachers 9-12 = Lenovo Yoga S100</a:t>
            </a:r>
          </a:p>
          <a:p>
            <a:r>
              <a:rPr lang="en-US" dirty="0" smtClean="0"/>
              <a:t>All Students K-12 = Lenovo Yoga 11e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* Each building office has a cart full (30) of older laptops for use as spares.</a:t>
            </a:r>
            <a:endParaRPr lang="en-US" dirty="0"/>
          </a:p>
        </p:txBody>
      </p:sp>
      <p:pic>
        <p:nvPicPr>
          <p:cNvPr id="1026" name="Picture 2" descr="twis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2707" y="452438"/>
            <a:ext cx="2194581" cy="21214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Yoga 11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2688" y="3040260"/>
            <a:ext cx="1216286" cy="21214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thinkpad-yoga_fhd_anti-glare__hero_056_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0509" y="2087562"/>
            <a:ext cx="2121958" cy="21219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13749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DATA" val="&lt;database version=&quot;10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Slide 2 - &amp;quot;The BHASD Tech Story How did we get here? Where are we now? Are we there yet?&amp;quot;&quot;/&gt;&lt;property id=&quot;20307&quot; value=&quot;256&quot;/&gt;&lt;/object&gt;&lt;object type=&quot;3&quot; unique_id=&quot;10005&quot;&gt;&lt;property id=&quot;20148&quot; value=&quot;5&quot;/&gt;&lt;property id=&quot;20300&quot; value=&quot;Slide 3 - &amp;quot;BHASD History&amp;quot;&quot;/&gt;&lt;property id=&quot;20307&quot; value=&quot;257&quot;/&gt;&lt;/object&gt;&lt;object type=&quot;3&quot; unique_id=&quot;10054&quot;&gt;&lt;property id=&quot;20148&quot; value=&quot;5&quot;/&gt;&lt;property id=&quot;20300&quot; value=&quot;Slide 4 - &amp;quot;Where to begin?&amp;quot;&quot;/&gt;&lt;property id=&quot;20307&quot; value=&quot;258&quot;/&gt;&lt;/object&gt;&lt;object type=&quot;3&quot; unique_id=&quot;10055&quot;&gt;&lt;property id=&quot;20148&quot; value=&quot;5&quot;/&gt;&lt;property id=&quot;20300&quot; value=&quot;Slide 5 - &amp;quot;What to do?&amp;quot;&quot;/&gt;&lt;property id=&quot;20307&quot; value=&quot;259&quot;/&gt;&lt;/object&gt;&lt;object type=&quot;3&quot; unique_id=&quot;10056&quot;&gt;&lt;property id=&quot;20148&quot; value=&quot;5&quot;/&gt;&lt;property id=&quot;20300&quot; value=&quot;Slide 6 - &amp;quot;Vision, Mission, Goals – Oh my!&amp;quot;&quot;/&gt;&lt;property id=&quot;20307&quot; value=&quot;260&quot;/&gt;&lt;/object&gt;&lt;object type=&quot;3&quot; unique_id=&quot;10057&quot;&gt;&lt;property id=&quot;20148&quot; value=&quot;5&quot;/&gt;&lt;property id=&quot;20300&quot; value=&quot;Slide 7 - &amp;quot;Clarity&amp;quot;&quot;/&gt;&lt;property id=&quot;20307&quot; value=&quot;261&quot;/&gt;&lt;/object&gt;&lt;object type=&quot;3&quot; unique_id=&quot;10058&quot;&gt;&lt;property id=&quot;20148&quot; value=&quot;5&quot;/&gt;&lt;property id=&quot;20300&quot; value=&quot;Slide 8 - &amp;quot;Decision Time&amp;quot;&quot;/&gt;&lt;property id=&quot;20307&quot; value=&quot;262&quot;/&gt;&lt;/object&gt;&lt;object type=&quot;3&quot; unique_id=&quot;10059&quot;&gt;&lt;property id=&quot;20148&quot; value=&quot;5&quot;/&gt;&lt;property id=&quot;20300&quot; value=&quot;Slide 9 - &amp;quot;Current Equipment&amp;quot;&quot;/&gt;&lt;property id=&quot;20307&quot; value=&quot;264&quot;/&gt;&lt;/object&gt;&lt;object type=&quot;3&quot; unique_id=&quot;10060&quot;&gt;&lt;property id=&quot;20148&quot; value=&quot;5&quot;/&gt;&lt;property id=&quot;20300&quot; value=&quot;Slide 10 - &amp;quot;The devil’s in the details&amp;quot;&quot;/&gt;&lt;property id=&quot;20307&quot; value=&quot;263&quot;/&gt;&lt;/object&gt;&lt;object type=&quot;3&quot; unique_id=&quot;10061&quot;&gt;&lt;property id=&quot;20148&quot; value=&quot;5&quot;/&gt;&lt;property id=&quot;20300&quot; value=&quot;Slide 11 - &amp;quot;It keeps on going and going and going…&amp;quot;&quot;/&gt;&lt;property id=&quot;20307&quot; value=&quot;265&quot;/&gt;&lt;/object&gt;&lt;object type=&quot;3&quot; unique_id=&quot;10062&quot;&gt;&lt;property id=&quot;20148&quot; value=&quot;5&quot;/&gt;&lt;property id=&quot;20300&quot; value=&quot;Slide 14 - &amp;quot;Reflection&amp;quot;&quot;/&gt;&lt;property id=&quot;20307&quot; value=&quot;266&quot;/&gt;&lt;/object&gt;&lt;object type=&quot;3&quot; unique_id=&quot;10206&quot;&gt;&lt;property id=&quot;20148&quot; value=&quot;5&quot;/&gt;&lt;property id=&quot;20300&quot; value=&quot;Slide 12 - &amp;quot;How is it going right now?&amp;quot;&quot;/&gt;&lt;property id=&quot;20307&quot; value=&quot;267&quot;/&gt;&lt;/object&gt;&lt;object type=&quot;3&quot; unique_id=&quot;10207&quot;&gt;&lt;property id=&quot;20148&quot; value=&quot;5&quot;/&gt;&lt;property id=&quot;20300&quot; value=&quot;Slide 15 - &amp;quot;Questions&amp;quot;&quot;/&gt;&lt;property id=&quot;20307&quot; value=&quot;268&quot;/&gt;&lt;/object&gt;&lt;object type=&quot;3&quot; unique_id=&quot;10343&quot;&gt;&lt;property id=&quot;20148&quot; value=&quot;5&quot;/&gt;&lt;property id=&quot;20300&quot; value=&quot;Slide 1&quot;/&gt;&lt;property id=&quot;20307&quot; value=&quot;269&quot;/&gt;&lt;/object&gt;&lt;object type=&quot;3&quot; unique_id=&quot;10431&quot;&gt;&lt;property id=&quot;20148&quot; value=&quot;5&quot;/&gt;&lt;property id=&quot;20300&quot; value=&quot;Slide 13 - &amp;quot;Headed in the right direction  &amp;amp;#x09;Examples&amp;quot;&quot;/&gt;&lt;property id=&quot;20307&quot; value=&quot;270&quot;/&gt;&lt;/object&gt;&lt;/object&gt;&lt;/object&gt;&lt;/database&gt;"/>
  <p:tag name="SECTOMILLISECCONVERTED" val="1"/>
</p:tagLst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8C59B386-999D-4CB6-B907-9F3997C027CC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7318C9EBC147A4A9F95781616CFC477" ma:contentTypeVersion="1" ma:contentTypeDescription="Create a new document." ma:contentTypeScope="" ma:versionID="f66a88625b75d564d9c1147bed57e4f8">
  <xsd:schema xmlns:xsd="http://www.w3.org/2001/XMLSchema" xmlns:xs="http://www.w3.org/2001/XMLSchema" xmlns:p="http://schemas.microsoft.com/office/2006/metadata/properties" xmlns:ns3="1d784446-ddda-43a1-9057-352f874cd371" targetNamespace="http://schemas.microsoft.com/office/2006/metadata/properties" ma:root="true" ma:fieldsID="12f6a01b16e4d105bcf8b30ce076b102" ns3:_="">
    <xsd:import namespace="1d784446-ddda-43a1-9057-352f874cd371"/>
    <xsd:element name="properties">
      <xsd:complexType>
        <xsd:sequence>
          <xsd:element name="documentManagement">
            <xsd:complexType>
              <xsd:all>
                <xsd:element ref="ns3:SharedWithUser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d784446-ddda-43a1-9057-352f874cd371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1749CBE0-21B2-485F-A064-47AC4BACC20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d784446-ddda-43a1-9057-352f874cd37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5D48A022-B510-45FE-BE51-928D056504A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E2C2EFD-2AA5-4009-AD54-46FB7022AE80}">
  <ds:schemaRefs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schemas.microsoft.com/office/2006/documentManagement/types"/>
    <ds:schemaRef ds:uri="http://purl.org/dc/elements/1.1/"/>
    <ds:schemaRef ds:uri="http://schemas.microsoft.com/office/2006/metadata/properties"/>
    <ds:schemaRef ds:uri="1d784446-ddda-43a1-9057-352f874cd371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466</TotalTime>
  <Words>924</Words>
  <Application>Microsoft Office PowerPoint</Application>
  <PresentationFormat>Widescreen</PresentationFormat>
  <Paragraphs>165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1" baseType="lpstr">
      <vt:lpstr>Arial</vt:lpstr>
      <vt:lpstr>Maiandra GD</vt:lpstr>
      <vt:lpstr>Trebuchet MS</vt:lpstr>
      <vt:lpstr>Wingdings</vt:lpstr>
      <vt:lpstr>Wingdings 3</vt:lpstr>
      <vt:lpstr>Facet</vt:lpstr>
      <vt:lpstr>PowerPoint Presentation</vt:lpstr>
      <vt:lpstr>The BHASD Tech Story How did we get here? Where are we now? Are we there yet?</vt:lpstr>
      <vt:lpstr>BHASD History</vt:lpstr>
      <vt:lpstr>Where to begin?</vt:lpstr>
      <vt:lpstr>What to do?</vt:lpstr>
      <vt:lpstr>Vision, Mission, Goals – Oh my!</vt:lpstr>
      <vt:lpstr>Clarity</vt:lpstr>
      <vt:lpstr>Decision Time</vt:lpstr>
      <vt:lpstr>Current Equipment</vt:lpstr>
      <vt:lpstr>The devil’s in the details</vt:lpstr>
      <vt:lpstr>It keeps on going and going and going…</vt:lpstr>
      <vt:lpstr>How is it going right now?</vt:lpstr>
      <vt:lpstr>Headed in the right direction   Examples</vt:lpstr>
      <vt:lpstr>Reflection</vt:lpstr>
      <vt:lpstr>Questions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 you want to go 1:1? Are you sure?</dc:title>
  <dc:creator>Thomas Voelker</dc:creator>
  <cp:lastModifiedBy>Thomas Voelker</cp:lastModifiedBy>
  <cp:revision>45</cp:revision>
  <dcterms:created xsi:type="dcterms:W3CDTF">2015-01-05T14:20:38Z</dcterms:created>
  <dcterms:modified xsi:type="dcterms:W3CDTF">2015-03-18T12:23:33Z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0x01010047318C9EBC147A4A9F95781616CFC477</vt:lpwstr>
  </property>
</Properties>
</file>